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sldIdLst>
    <p:sldId id="256" r:id="rId2"/>
    <p:sldId id="275" r:id="rId3"/>
    <p:sldId id="258" r:id="rId4"/>
    <p:sldId id="286" r:id="rId5"/>
    <p:sldId id="287" r:id="rId6"/>
    <p:sldId id="288" r:id="rId7"/>
    <p:sldId id="289" r:id="rId8"/>
    <p:sldId id="290" r:id="rId9"/>
    <p:sldId id="259" r:id="rId10"/>
    <p:sldId id="260" r:id="rId11"/>
    <p:sldId id="261" r:id="rId12"/>
    <p:sldId id="266" r:id="rId13"/>
    <p:sldId id="264" r:id="rId14"/>
    <p:sldId id="263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3" r:id="rId24"/>
    <p:sldId id="281" r:id="rId25"/>
    <p:sldId id="276" r:id="rId26"/>
    <p:sldId id="257" r:id="rId27"/>
    <p:sldId id="278" r:id="rId28"/>
    <p:sldId id="279" r:id="rId29"/>
    <p:sldId id="280" r:id="rId30"/>
    <p:sldId id="282" r:id="rId31"/>
    <p:sldId id="28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94729"/>
  </p:normalViewPr>
  <p:slideViewPr>
    <p:cSldViewPr snapToGrid="0" snapToObjects="1">
      <p:cViewPr varScale="1">
        <p:scale>
          <a:sx n="115" d="100"/>
          <a:sy n="115" d="100"/>
        </p:scale>
        <p:origin x="2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95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864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473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511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782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511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414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931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93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94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675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7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44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65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6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80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73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email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398C3E8-FBA1-0748-B898-44FFEB90FCBB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C5665E5E-8FD5-9041-BF11-3FB0FE57F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36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illeurduchef.com/fr/recette/talmouse-tricorne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5F5C1-AEF9-0243-9E0A-2A28F66EE4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EXPERIENCE </a:t>
            </a:r>
            <a:br>
              <a:rPr lang="fr-FR" dirty="0"/>
            </a:br>
            <a:r>
              <a:rPr lang="fr-FR" dirty="0"/>
              <a:t>A EPS ECUBLENS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BFA06D8-9882-DB44-93DB-1016C20E80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67A5AD4-35CA-A14B-A1FB-D0D857DDAE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1" y="1219200"/>
            <a:ext cx="3370328" cy="420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3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A5D6F6-0D8B-2B41-B86D-4672B25D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5" y="1057508"/>
            <a:ext cx="2755049" cy="1442806"/>
          </a:xfrm>
        </p:spPr>
        <p:txBody>
          <a:bodyPr/>
          <a:lstStyle/>
          <a:p>
            <a:r>
              <a:rPr lang="fr-FR" dirty="0"/>
              <a:t>MARDI: gr1</a:t>
            </a:r>
            <a:br>
              <a:rPr lang="fr-FR" dirty="0"/>
            </a:br>
            <a:r>
              <a:rPr lang="fr-FR" dirty="0"/>
              <a:t>BRICK MAROCAIN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DF66B54-4E2D-C641-B044-78BFCA7E3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20" y="1057507"/>
            <a:ext cx="3048000" cy="4572000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C33B95-CC47-A348-953D-64E24348C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4376" y="2500314"/>
            <a:ext cx="4000500" cy="3524565"/>
          </a:xfrm>
        </p:spPr>
        <p:txBody>
          <a:bodyPr>
            <a:normAutofit/>
          </a:bodyPr>
          <a:lstStyle/>
          <a:p>
            <a:r>
              <a:rPr lang="fr-FR" sz="1800" dirty="0"/>
              <a:t>Pate à brick</a:t>
            </a:r>
          </a:p>
          <a:p>
            <a:r>
              <a:rPr lang="fr-FR" sz="1800" dirty="0"/>
              <a:t>Farce: </a:t>
            </a:r>
          </a:p>
          <a:p>
            <a:r>
              <a:rPr lang="fr-FR" sz="1800" dirty="0"/>
              <a:t>- Ratatouille et pois chiche</a:t>
            </a:r>
          </a:p>
          <a:p>
            <a:r>
              <a:rPr lang="fr-FR" sz="1800" dirty="0"/>
              <a:t>Épices</a:t>
            </a:r>
          </a:p>
          <a:p>
            <a:r>
              <a:rPr lang="fr-FR" sz="1800" dirty="0"/>
              <a:t>-  ras el </a:t>
            </a:r>
            <a:r>
              <a:rPr lang="fr-FR" sz="1800" dirty="0" err="1"/>
              <a:t>hanout</a:t>
            </a:r>
            <a:endParaRPr lang="fr-FR" sz="1800" dirty="0"/>
          </a:p>
          <a:p>
            <a:pPr marL="285750" indent="-285750">
              <a:buFontTx/>
              <a:buChar char="-"/>
            </a:pPr>
            <a:r>
              <a:rPr lang="fr-FR" sz="1800" dirty="0"/>
              <a:t>(mélange d’épices)</a:t>
            </a:r>
          </a:p>
          <a:p>
            <a:r>
              <a:rPr lang="fr-FR" sz="1800" dirty="0"/>
              <a:t>Pliage  en rouleau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Déposer la farce, ramener les bords et rouler de bas en haut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670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0158C-1339-9648-9159-2D802F2EC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845634"/>
          </a:xfrm>
        </p:spPr>
        <p:txBody>
          <a:bodyPr/>
          <a:lstStyle/>
          <a:p>
            <a:r>
              <a:rPr lang="fr-FR" dirty="0"/>
              <a:t>MARDI: gr 2</a:t>
            </a:r>
            <a:br>
              <a:rPr lang="fr-FR" dirty="0"/>
            </a:br>
            <a:r>
              <a:rPr lang="fr-FR" dirty="0"/>
              <a:t>EMPANADAS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5A683BB-E4B2-6E4E-8758-51C369439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444" y="1447800"/>
            <a:ext cx="3048000" cy="4572000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402630-8FD7-AC47-A3FC-97E4CD0FF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8644" y="2141034"/>
            <a:ext cx="3590693" cy="3883845"/>
          </a:xfrm>
        </p:spPr>
        <p:txBody>
          <a:bodyPr>
            <a:normAutofit/>
          </a:bodyPr>
          <a:lstStyle/>
          <a:p>
            <a:r>
              <a:rPr lang="fr-FR" sz="1800" dirty="0"/>
              <a:t>Pate brisée</a:t>
            </a:r>
          </a:p>
          <a:p>
            <a:r>
              <a:rPr lang="fr-FR" sz="1800" dirty="0"/>
              <a:t>Farce: </a:t>
            </a:r>
          </a:p>
          <a:p>
            <a:r>
              <a:rPr lang="fr-FR" sz="1800" dirty="0"/>
              <a:t>- Hachis de bœuf + oignon</a:t>
            </a:r>
          </a:p>
          <a:p>
            <a:r>
              <a:rPr lang="fr-FR" sz="1800" dirty="0"/>
              <a:t>Épices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Chili (cumin, origan, chili)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Grains de </a:t>
            </a:r>
            <a:r>
              <a:rPr lang="fr-FR" sz="1800" dirty="0" err="1"/>
              <a:t>maîs</a:t>
            </a:r>
            <a:endParaRPr lang="fr-FR" sz="1800" dirty="0"/>
          </a:p>
          <a:p>
            <a:r>
              <a:rPr lang="fr-FR" sz="1800" dirty="0"/>
              <a:t>Pliage  en rectangle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Déposer la farce, plier en rectangle,  souder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469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0BC650F-5E10-D245-9994-F65F5D9D2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EMPANADAS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6C8F6C38-602C-8848-98BA-741E143CC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Chablon - découpe de la pâte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D5E4901A-5CF1-4A46-835C-B6E3F0F292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055" y="3179763"/>
            <a:ext cx="4260055" cy="2840037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AC83D3B2-7C25-D24F-89F5-2A2F922E8A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Diverses formes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65763469-3688-0A42-960C-290C29FB8F5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891" y="3179763"/>
            <a:ext cx="4260055" cy="284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38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E5DB5C-BA41-9C4F-A873-45BCE7243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059366"/>
            <a:ext cx="2793158" cy="1248936"/>
          </a:xfrm>
        </p:spPr>
        <p:txBody>
          <a:bodyPr/>
          <a:lstStyle/>
          <a:p>
            <a:r>
              <a:rPr lang="fr-FR" dirty="0"/>
              <a:t>MARDI: gr3</a:t>
            </a:r>
            <a:br>
              <a:rPr lang="fr-FR" dirty="0"/>
            </a:br>
            <a:r>
              <a:rPr lang="fr-FR" dirty="0"/>
              <a:t>CALZONE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1E4A450-B5B8-C240-AED0-D67DA7705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788" y="620316"/>
            <a:ext cx="3599656" cy="5399484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19522B-13F5-CF40-92DB-B886C338C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0517" y="2509024"/>
            <a:ext cx="2877596" cy="3515855"/>
          </a:xfrm>
        </p:spPr>
        <p:txBody>
          <a:bodyPr/>
          <a:lstStyle/>
          <a:p>
            <a:r>
              <a:rPr lang="fr-FR" sz="1800" dirty="0" err="1"/>
              <a:t>Minis</a:t>
            </a:r>
            <a:r>
              <a:rPr lang="fr-FR" sz="1800" dirty="0"/>
              <a:t> pizza couvertes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Pâte à pizza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Sauce tomate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Mozzarella, jambon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Herbes italiennes: origan</a:t>
            </a:r>
          </a:p>
          <a:p>
            <a:r>
              <a:rPr lang="fr-FR" sz="1800" dirty="0"/>
              <a:t>Ajuster un couvercle de pâte, souder</a:t>
            </a:r>
          </a:p>
          <a:p>
            <a:pPr marL="285750" indent="-285750">
              <a:buFontTx/>
              <a:buChar char="-"/>
            </a:pPr>
            <a:endParaRPr lang="fr-FR" sz="18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3336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94FCE84-35B3-4847-BEE4-994AA58DF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MINIS CALZONE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4AC1321-F1CE-FA4F-A6DB-505693241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Façonner les </a:t>
            </a:r>
            <a:r>
              <a:rPr lang="fr-FR" dirty="0" err="1"/>
              <a:t>minis</a:t>
            </a:r>
            <a:r>
              <a:rPr lang="fr-FR" dirty="0"/>
              <a:t> </a:t>
            </a:r>
            <a:r>
              <a:rPr lang="fr-FR" dirty="0" err="1"/>
              <a:t>calzone</a:t>
            </a:r>
            <a:endParaRPr lang="fr-FR" dirty="0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E5AB56D9-6E53-ED4F-933C-5C940E24D7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879" y="3179763"/>
            <a:ext cx="4260055" cy="2840037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6D51879-7A28-524E-BD9F-A70016C05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Souder du bout des doigts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AE17D829-E1AF-AF48-A44C-41EB26F2E3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891" y="3179763"/>
            <a:ext cx="4260055" cy="284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56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B0929D9-2095-4844-88E8-337291F4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761" y="981308"/>
            <a:ext cx="3999406" cy="780586"/>
          </a:xfrm>
        </p:spPr>
        <p:txBody>
          <a:bodyPr>
            <a:normAutofit/>
          </a:bodyPr>
          <a:lstStyle/>
          <a:p>
            <a:r>
              <a:rPr lang="fr-FR" sz="2400" dirty="0"/>
              <a:t>ME: NEM LEGUMES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1C7FC7D7-8B86-A749-A94E-11ADD0F102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2190DEB-3B39-8945-BA56-56375303A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3249" y="2085277"/>
            <a:ext cx="4110918" cy="3791415"/>
          </a:xfrm>
        </p:spPr>
        <p:txBody>
          <a:bodyPr>
            <a:normAutofit lnSpcReduction="10000"/>
          </a:bodyPr>
          <a:lstStyle/>
          <a:p>
            <a:r>
              <a:rPr lang="fr-FR" sz="1800" dirty="0"/>
              <a:t>Pâte de riz trempée à l’eau tiède</a:t>
            </a:r>
          </a:p>
          <a:p>
            <a:r>
              <a:rPr lang="fr-FR" sz="1800" dirty="0"/>
              <a:t>Farce: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Légumes en julienne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Nouilles de riz trempées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Pousses de soja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Sauce soja</a:t>
            </a:r>
          </a:p>
          <a:p>
            <a:r>
              <a:rPr lang="fr-FR" sz="1800" dirty="0"/>
              <a:t>Façonnage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Déposer bas de  feuille, rouler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Cuisson à la poêle  + huile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Bien éponger</a:t>
            </a:r>
          </a:p>
          <a:p>
            <a:pPr marL="285750" indent="-285750">
              <a:buFontTx/>
              <a:buChar char="-"/>
            </a:pPr>
            <a:endParaRPr lang="fr-FR" sz="18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9296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0BF326C-C906-4540-A3C2-FB8DD338D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60" y="1295400"/>
            <a:ext cx="2955654" cy="1600200"/>
          </a:xfrm>
        </p:spPr>
        <p:txBody>
          <a:bodyPr/>
          <a:lstStyle/>
          <a:p>
            <a:r>
              <a:rPr lang="fr-FR" dirty="0"/>
              <a:t>Tremper les feuilles de pâte à nem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2305A1BB-C2B3-234D-9083-324D474A3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444" y="1447800"/>
            <a:ext cx="3048000" cy="4572000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F3BAC35-279A-EB4B-AB0C-776363E4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Pâte de riz trempée </a:t>
            </a:r>
          </a:p>
          <a:p>
            <a:r>
              <a:rPr lang="fr-FR" dirty="0"/>
              <a:t>Farce:</a:t>
            </a:r>
          </a:p>
          <a:p>
            <a:pPr marL="285750" indent="-285750">
              <a:buFontTx/>
              <a:buChar char="-"/>
            </a:pPr>
            <a:r>
              <a:rPr lang="fr-FR" dirty="0"/>
              <a:t>Légumes en julienne</a:t>
            </a:r>
          </a:p>
          <a:p>
            <a:pPr marL="285750" indent="-285750">
              <a:buFontTx/>
              <a:buChar char="-"/>
            </a:pPr>
            <a:r>
              <a:rPr lang="fr-FR" dirty="0"/>
              <a:t>Nouilles de riz trempées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9478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379426-5DAA-3940-A07E-D4D80C47E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Farce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FE55C4D-27D4-0348-875D-FDEE9AACA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03954"/>
            <a:ext cx="5189538" cy="3459692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D73289-023B-CF49-ABFC-11E039F1F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179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CBEB94-A928-F245-A1E7-4678EC25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366" y="833122"/>
            <a:ext cx="2888748" cy="1330216"/>
          </a:xfrm>
        </p:spPr>
        <p:txBody>
          <a:bodyPr/>
          <a:lstStyle/>
          <a:p>
            <a:r>
              <a:rPr lang="fr-FR" dirty="0"/>
              <a:t>JEUDI: gr. 1</a:t>
            </a:r>
            <a:br>
              <a:rPr lang="fr-FR" dirty="0"/>
            </a:br>
            <a:r>
              <a:rPr lang="fr-FR" dirty="0"/>
              <a:t>BALLOT DU CHALET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FA00D93-2FE3-554C-B4BE-F3DE6C2C6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03954"/>
            <a:ext cx="5189538" cy="3459692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BEF515E-B19F-A446-9833-0A27E1E98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096" y="2163337"/>
            <a:ext cx="3657601" cy="3861541"/>
          </a:xfrm>
        </p:spPr>
        <p:txBody>
          <a:bodyPr>
            <a:normAutofit/>
          </a:bodyPr>
          <a:lstStyle/>
          <a:p>
            <a:r>
              <a:rPr lang="fr-FR" sz="1800" dirty="0"/>
              <a:t>Pâte à lasagne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Découpe en 4 bandes</a:t>
            </a:r>
          </a:p>
          <a:p>
            <a:r>
              <a:rPr lang="fr-FR" sz="1800" dirty="0"/>
              <a:t>Farce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½ tomme vaudois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 rond de jambon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épinard haché</a:t>
            </a:r>
          </a:p>
          <a:p>
            <a:r>
              <a:rPr lang="fr-FR" sz="1800" dirty="0"/>
              <a:t>Moule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disposer les bandes de pâtes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garnir épinards, tomme et jambon</a:t>
            </a:r>
          </a:p>
        </p:txBody>
      </p:sp>
    </p:spTree>
    <p:extLst>
      <p:ext uri="{BB962C8B-B14F-4D97-AF65-F5344CB8AC3E}">
        <p14:creationId xmlns:p14="http://schemas.microsoft.com/office/powerpoint/2010/main" val="918973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C661-A75A-6A4E-902E-183FFAAAF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6D35C0B-B29C-774F-9252-57F089C3C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444" y="1447800"/>
            <a:ext cx="3048000" cy="4572000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EB8287-5978-574C-B60C-CE0CF337E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893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E40AB3-662E-A040-AEE3-342DB0AF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552" y="656823"/>
            <a:ext cx="8911815" cy="1197735"/>
          </a:xfrm>
        </p:spPr>
        <p:txBody>
          <a:bodyPr/>
          <a:lstStyle/>
          <a:p>
            <a:r>
              <a:rPr lang="fr-FR" dirty="0"/>
              <a:t>Comme une petite entreprise…</a:t>
            </a:r>
            <a:br>
              <a:rPr lang="fr-FR" dirty="0"/>
            </a:br>
            <a:r>
              <a:rPr lang="fr-FR" dirty="0"/>
              <a:t>concept – planification - réalisation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A124861-4DCC-6747-A7D4-38730A96A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36" y="3297489"/>
            <a:ext cx="4250916" cy="25868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9E7863-8598-4843-B443-BE7AF14D78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134" y="2633143"/>
            <a:ext cx="5718756" cy="381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65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0AA47-8E8F-4C4C-8C24-019705E79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557213"/>
            <a:ext cx="3159870" cy="1909762"/>
          </a:xfrm>
        </p:spPr>
        <p:txBody>
          <a:bodyPr/>
          <a:lstStyle/>
          <a:p>
            <a:r>
              <a:rPr lang="fr-FR" dirty="0"/>
              <a:t>JEUDI: gr. 2</a:t>
            </a:r>
            <a:br>
              <a:rPr lang="fr-FR" dirty="0"/>
            </a:br>
            <a:r>
              <a:rPr lang="fr-FR" dirty="0"/>
              <a:t>SAMOSA AUX LEGUMES ET GARAM MASSALA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22F4DCE-5D8D-A741-8933-BDBE80F96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03954"/>
            <a:ext cx="5189538" cy="3459692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1104A2-D91D-4A48-8B7C-DBEB4F71D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2565188"/>
            <a:ext cx="3331320" cy="3459692"/>
          </a:xfrm>
        </p:spPr>
        <p:txBody>
          <a:bodyPr>
            <a:normAutofit/>
          </a:bodyPr>
          <a:lstStyle/>
          <a:p>
            <a:r>
              <a:rPr lang="fr-FR" sz="1800" dirty="0"/>
              <a:t>Pâte brisée d’épeautre</a:t>
            </a:r>
          </a:p>
          <a:p>
            <a:r>
              <a:rPr lang="fr-FR" sz="1800" dirty="0"/>
              <a:t>Farce: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Pomme de terre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Petits pois</a:t>
            </a:r>
          </a:p>
          <a:p>
            <a:pPr marL="285750" indent="-285750">
              <a:buFontTx/>
              <a:buChar char="-"/>
            </a:pPr>
            <a:r>
              <a:rPr lang="fr-FR" sz="1800" dirty="0" err="1"/>
              <a:t>Brocis</a:t>
            </a:r>
            <a:endParaRPr lang="fr-FR" sz="1800" dirty="0"/>
          </a:p>
          <a:p>
            <a:r>
              <a:rPr lang="fr-FR" sz="1800" dirty="0"/>
              <a:t>Assaisonnement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curry. </a:t>
            </a:r>
            <a:r>
              <a:rPr lang="fr-FR" sz="1800" dirty="0" err="1"/>
              <a:t>garam</a:t>
            </a:r>
            <a:r>
              <a:rPr lang="fr-FR" sz="1800" dirty="0"/>
              <a:t> </a:t>
            </a:r>
            <a:r>
              <a:rPr lang="fr-FR" sz="1800" dirty="0" err="1"/>
              <a:t>massala</a:t>
            </a:r>
            <a:endParaRPr lang="fr-FR" sz="1800" dirty="0"/>
          </a:p>
          <a:p>
            <a:r>
              <a:rPr lang="fr-FR" sz="1800" dirty="0"/>
              <a:t>Former un carré </a:t>
            </a:r>
            <a:r>
              <a:rPr lang="fr-FR" sz="1800" dirty="0" err="1"/>
              <a:t>replé</a:t>
            </a:r>
            <a:r>
              <a:rPr lang="fr-FR" sz="1800" dirty="0"/>
              <a:t> en triangle – souder - vernir</a:t>
            </a:r>
          </a:p>
          <a:p>
            <a:pPr marL="285750" indent="-285750">
              <a:buFontTx/>
              <a:buChar char="-"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053587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02061-1E48-424E-BEE4-6B760A18D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Farce pour samossa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E38339D-9222-7F4D-805E-0E8BE577F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444" y="1447800"/>
            <a:ext cx="3048000" cy="4572000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5EF5D6-A03D-5748-A802-F80201B32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304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79475918-6AEC-794F-8F2C-64F4A4DF0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AF6F9C6A-2952-3445-89BE-5082C5A5225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197" y="2556154"/>
            <a:ext cx="2794716" cy="41909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5F94B34-4937-A540-A5BB-08ECB30377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953" y="2968585"/>
            <a:ext cx="5049055" cy="336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40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03DA4-5C7B-4842-8BCB-B6290051B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65915"/>
            <a:ext cx="3172346" cy="1929685"/>
          </a:xfrm>
        </p:spPr>
        <p:txBody>
          <a:bodyPr/>
          <a:lstStyle/>
          <a:p>
            <a:r>
              <a:rPr lang="fr-FR" dirty="0"/>
              <a:t>JEUDI: gr. 2</a:t>
            </a:r>
            <a:br>
              <a:rPr lang="fr-FR" dirty="0"/>
            </a:br>
            <a:r>
              <a:rPr lang="fr-FR" dirty="0" err="1"/>
              <a:t>Piropitas</a:t>
            </a:r>
            <a:r>
              <a:rPr lang="fr-FR" dirty="0"/>
              <a:t> – </a:t>
            </a:r>
            <a:r>
              <a:rPr lang="fr-FR" dirty="0" err="1"/>
              <a:t>börek</a:t>
            </a:r>
            <a:r>
              <a:rPr lang="fr-FR" dirty="0"/>
              <a:t>  à la féta - épinards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4AE7B45-B1F3-9747-8E5D-44B831699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03954"/>
            <a:ext cx="5189538" cy="3459692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9C1EC2-2197-BF43-9B96-592C132EC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693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9AA985-E1E0-424D-9E0A-4A5FFA94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Souder les bords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2ED633B-6CBD-E54B-B310-3AADC0CB1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03954"/>
            <a:ext cx="5189538" cy="3459692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A057A6-7438-B247-824A-81739267E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004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F212C87-3273-B346-A772-91C504943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38" y="1004552"/>
            <a:ext cx="3322748" cy="1891048"/>
          </a:xfrm>
        </p:spPr>
        <p:txBody>
          <a:bodyPr/>
          <a:lstStyle/>
          <a:p>
            <a:r>
              <a:rPr lang="fr-FR" dirty="0"/>
              <a:t>VE: gr. 1</a:t>
            </a:r>
            <a:br>
              <a:rPr lang="fr-FR" dirty="0"/>
            </a:br>
            <a:r>
              <a:rPr lang="fr-FR" dirty="0"/>
              <a:t>BAO DE CUCHAULE SAVEURS BENICHON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6513BC4-934E-7342-8ED0-1636ECEDB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03954"/>
            <a:ext cx="5189538" cy="345969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B5B0417-4096-C245-9007-FB7CBB4D3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30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DDD12CFB-3CCA-AF41-A6FD-2B9E24F5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BAO AUX SAVEURS DE LA BENICHON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26E1C0A-66B8-9844-A3CA-CE0728FE5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83D875F7-27D8-144B-95A3-1F5F30DDD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444" y="1447800"/>
            <a:ext cx="304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55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801DBE9-226D-9B4D-B254-BCEF073D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Bao de </a:t>
            </a:r>
            <a:r>
              <a:rPr lang="fr-FR" dirty="0" err="1"/>
              <a:t>cuchaule</a:t>
            </a:r>
            <a:r>
              <a:rPr lang="fr-FR" dirty="0"/>
              <a:t> à la volaille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25FF9D4C-7513-0046-9C21-C97DF6A2EC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0" y="2703512"/>
            <a:ext cx="4824413" cy="3216275"/>
          </a:xfrm>
          <a:prstGeom prst="rect">
            <a:avLst/>
          </a:prstGeo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5B3CD3B8-C292-D54E-A34F-1793CBABA9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713" y="2703513"/>
            <a:ext cx="4824412" cy="321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51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7DE0A72-6D44-E64F-9B13-42BA3D810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833121"/>
            <a:ext cx="3477475" cy="1170833"/>
          </a:xfrm>
        </p:spPr>
        <p:txBody>
          <a:bodyPr/>
          <a:lstStyle/>
          <a:p>
            <a:r>
              <a:rPr lang="fr-FR" dirty="0"/>
              <a:t>JEUDI: gr. 2</a:t>
            </a:r>
            <a:br>
              <a:rPr lang="fr-FR" dirty="0"/>
            </a:br>
            <a:r>
              <a:rPr lang="fr-FR" dirty="0"/>
              <a:t>Paquet de poireau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2C4E9A3-35E6-7D49-B56B-32F6B13C4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03954"/>
            <a:ext cx="5189538" cy="3459692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582CE7E-9126-4146-8EB6-0ED0162CD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7100" y="2120900"/>
            <a:ext cx="3477475" cy="3903979"/>
          </a:xfrm>
        </p:spPr>
        <p:txBody>
          <a:bodyPr/>
          <a:lstStyle/>
          <a:p>
            <a:r>
              <a:rPr lang="fr-FR" sz="1800" dirty="0"/>
              <a:t>Farce: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Papet vaudois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Dés de saucisson </a:t>
            </a:r>
            <a:r>
              <a:rPr lang="fr-FR" sz="1800" dirty="0" err="1"/>
              <a:t>vd</a:t>
            </a:r>
            <a:r>
              <a:rPr lang="fr-FR" sz="1800" dirty="0"/>
              <a:t> IGP</a:t>
            </a:r>
          </a:p>
          <a:p>
            <a:r>
              <a:rPr lang="fr-FR" sz="1800" dirty="0"/>
              <a:t>Façonnage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Feuilles de poireau bouilli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Déposer 1cs sur une feuille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Rouler en paquet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Ficeler avec brin de poireau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Cuisson au four + bouillon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2233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5809A3-931C-6242-8972-9253E0B2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1089212"/>
            <a:ext cx="3039034" cy="874059"/>
          </a:xfrm>
        </p:spPr>
        <p:txBody>
          <a:bodyPr/>
          <a:lstStyle/>
          <a:p>
            <a:r>
              <a:rPr lang="fr-FR" dirty="0"/>
              <a:t>JEUDI: gr. 2</a:t>
            </a:r>
            <a:br>
              <a:rPr lang="fr-FR" dirty="0"/>
            </a:br>
            <a:r>
              <a:rPr lang="fr-FR" dirty="0"/>
              <a:t>Paquet de poireau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1A0CB65-D95C-9D43-B344-AF6BAD4F7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515" y="1447800"/>
            <a:ext cx="3321858" cy="4572000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541463-E7BF-3043-BFE3-7DB7EE0D2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18" y="1963271"/>
            <a:ext cx="3536576" cy="4056529"/>
          </a:xfrm>
        </p:spPr>
        <p:txBody>
          <a:bodyPr>
            <a:noAutofit/>
          </a:bodyPr>
          <a:lstStyle/>
          <a:p>
            <a:r>
              <a:rPr lang="fr-FR" sz="1800" dirty="0"/>
              <a:t>Farce: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Papet vaudois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Dés de saucisson </a:t>
            </a:r>
            <a:r>
              <a:rPr lang="fr-FR" sz="1800" dirty="0" err="1"/>
              <a:t>vd</a:t>
            </a:r>
            <a:r>
              <a:rPr lang="fr-FR" sz="1800" dirty="0"/>
              <a:t> IGP</a:t>
            </a:r>
          </a:p>
          <a:p>
            <a:r>
              <a:rPr lang="fr-FR" sz="1800" dirty="0"/>
              <a:t>Façonnage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Pâte brisée à l’épeautre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Déposer 1cs sur un cercle de pâte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Plier en deux et souder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Cuisson au four 220°C</a:t>
            </a:r>
          </a:p>
          <a:p>
            <a:endParaRPr lang="fr-FR" sz="1800" dirty="0"/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24651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0E2D1E40-34B1-A845-931F-2A47FA126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Thématique des mets emballés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B636609-200A-3E4F-AB6E-E221A210A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200" y="2253260"/>
            <a:ext cx="5854700" cy="41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09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43801E-808D-A741-88D0-99500148A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139030"/>
            <a:ext cx="2793158" cy="956470"/>
          </a:xfrm>
        </p:spPr>
        <p:txBody>
          <a:bodyPr/>
          <a:lstStyle/>
          <a:p>
            <a:r>
              <a:rPr lang="fr-FR" dirty="0"/>
              <a:t>JEUDI: gr. 2</a:t>
            </a:r>
            <a:br>
              <a:rPr lang="fr-FR" dirty="0"/>
            </a:br>
            <a:r>
              <a:rPr lang="fr-FR" dirty="0"/>
              <a:t>Rissole vaudoise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BA61159-FB77-2940-9CDD-4173EA498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81675" y="1787723"/>
            <a:ext cx="5189538" cy="3892153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2FC14D-540C-284C-BA96-1008EA3A5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2311400"/>
            <a:ext cx="3277346" cy="3713479"/>
          </a:xfrm>
        </p:spPr>
        <p:txBody>
          <a:bodyPr/>
          <a:lstStyle/>
          <a:p>
            <a:r>
              <a:rPr lang="fr-FR" sz="1800" dirty="0"/>
              <a:t>Farce: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Papet vaudois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Dés de saucisson </a:t>
            </a:r>
            <a:r>
              <a:rPr lang="fr-FR" sz="1800" dirty="0" err="1"/>
              <a:t>vd</a:t>
            </a:r>
            <a:r>
              <a:rPr lang="fr-FR" sz="1800" dirty="0"/>
              <a:t> IGP</a:t>
            </a:r>
          </a:p>
          <a:p>
            <a:r>
              <a:rPr lang="fr-FR" sz="1800" dirty="0"/>
              <a:t>Façonnage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Pâte brisée à l’épeautre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Déposer 1cs sur un cercle de pâte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Plier en deux et souder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Cuisson au four 220°C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8633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4497682-1EB4-1149-9028-6D710A863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50" y="139700"/>
            <a:ext cx="90551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66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317629-3C67-E247-89E3-1CA765CCA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CH" b="1" dirty="0"/>
            </a:br>
            <a:r>
              <a:rPr lang="fr-CH" b="1" dirty="0"/>
              <a:t>LES METS EMBALLES :</a:t>
            </a:r>
            <a:br>
              <a:rPr lang="fr-CH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86F978-8085-C94A-8F49-51AB8C3CE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H" sz="4400" b="1" dirty="0"/>
              <a:t>Ce type de préparation se retrouve, sous des formes adaptées aux ressources et modes d’assaisonnement, dans toutes les parties et régions du monde.</a:t>
            </a:r>
            <a:endParaRPr lang="fr-CH" sz="4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1810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C81E2-E616-274B-9CD3-84284C43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REGLES DU JEU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A25E54-A139-654C-96BD-4D491B3D6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CH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Jouer et varier les formes, les goûts, les textures, les farces et les enveloppes pour la création et l’élaboration de savoureux </a:t>
            </a:r>
            <a:r>
              <a:rPr lang="fr-CH" sz="4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Petits paquets</a:t>
            </a:r>
            <a:r>
              <a:rPr lang="fr-CH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surprenants à déguster et à partager comme de petites portions esthétiques et gourmandes…</a:t>
            </a:r>
            <a:endParaRPr lang="fr-CH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9154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B2940C-F066-0B43-80C0-74DA605EB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Cohérence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3E1E95-5599-FD4A-BC1D-66AD01AA0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8761412" cy="3630032"/>
          </a:xfrm>
        </p:spPr>
        <p:txBody>
          <a:bodyPr>
            <a:normAutofit fontScale="62500" lnSpcReduction="20000"/>
          </a:bodyPr>
          <a:lstStyle/>
          <a:p>
            <a:r>
              <a:rPr lang="fr-CH" sz="4400" b="1" dirty="0"/>
              <a:t>Chaque « paquet »  façonné et assaisonné, est présenté, après cuisson, seul ou en duo/trio sur assiette dans un décor personnalisé</a:t>
            </a:r>
          </a:p>
          <a:p>
            <a:r>
              <a:rPr lang="fr-CH" sz="4400" b="1" dirty="0"/>
              <a:t>Produits d’accompagnement : sauce, purée, hachis, crudités etc. correspondant au contexte et au patrimoine culinaires auxquels il se réfère d’un point de vue historique et géographique </a:t>
            </a:r>
          </a:p>
          <a:p>
            <a:r>
              <a:rPr lang="fr-CH" sz="4400" b="1" dirty="0"/>
              <a:t>Respect de la cohérence ethno-culinaire</a:t>
            </a:r>
            <a:endParaRPr lang="fr-CH" sz="4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0028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9ADCC7-F078-1B4F-B65F-DB61209C7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5400" b="1" dirty="0"/>
              <a:t>Formes</a:t>
            </a:r>
            <a:endParaRPr lang="fr-FR" sz="5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8DDC69-B867-574F-83FA-C7D76115D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594" y="2468032"/>
            <a:ext cx="9148772" cy="3416300"/>
          </a:xfrm>
        </p:spPr>
        <p:txBody>
          <a:bodyPr>
            <a:normAutofit fontScale="25000" lnSpcReduction="20000"/>
          </a:bodyPr>
          <a:lstStyle/>
          <a:p>
            <a:pPr marL="198900"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Carré</a:t>
            </a:r>
            <a:r>
              <a:rPr lang="fr-CH" sz="11200" dirty="0"/>
              <a:t> : raviole</a:t>
            </a:r>
          </a:p>
          <a:p>
            <a:pPr marL="198900"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Rectangle</a:t>
            </a:r>
            <a:r>
              <a:rPr lang="fr-CH" sz="11200" dirty="0"/>
              <a:t>: </a:t>
            </a:r>
            <a:r>
              <a:rPr lang="fr-CH" sz="11200" dirty="0" err="1"/>
              <a:t>empanadas</a:t>
            </a:r>
            <a:r>
              <a:rPr lang="fr-CH" sz="11200" dirty="0"/>
              <a:t> , brick</a:t>
            </a:r>
          </a:p>
          <a:p>
            <a:pPr marL="198900"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Triangle</a:t>
            </a:r>
            <a:r>
              <a:rPr lang="fr-CH" sz="11200" dirty="0"/>
              <a:t> : </a:t>
            </a:r>
            <a:r>
              <a:rPr lang="fr-CH" sz="11200" dirty="0" err="1"/>
              <a:t>tiropita</a:t>
            </a:r>
            <a:r>
              <a:rPr lang="fr-CH" sz="11200" dirty="0"/>
              <a:t>, samossa</a:t>
            </a:r>
          </a:p>
          <a:p>
            <a:pPr marL="198900"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Demi-cercle</a:t>
            </a:r>
            <a:r>
              <a:rPr lang="fr-CH" sz="11200" dirty="0"/>
              <a:t> : rissole</a:t>
            </a:r>
          </a:p>
          <a:p>
            <a:pPr marL="198900"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Cercle</a:t>
            </a:r>
            <a:r>
              <a:rPr lang="fr-CH" sz="11200" dirty="0"/>
              <a:t>: pirojki</a:t>
            </a:r>
          </a:p>
          <a:p>
            <a:pPr marL="198900"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Cylindre - cigare</a:t>
            </a:r>
            <a:r>
              <a:rPr lang="fr-CH" sz="11200" dirty="0"/>
              <a:t> : nem,</a:t>
            </a:r>
            <a:r>
              <a:rPr lang="fr-CH" sz="16000" dirty="0"/>
              <a:t>, </a:t>
            </a:r>
            <a:r>
              <a:rPr lang="fr-CH" sz="11200" dirty="0"/>
              <a:t>feuilles de vigne, </a:t>
            </a:r>
            <a:r>
              <a:rPr lang="fr-CH" sz="11200" dirty="0" err="1"/>
              <a:t>bôrek</a:t>
            </a:r>
            <a:endParaRPr lang="fr-CH" sz="11200" dirty="0"/>
          </a:p>
          <a:p>
            <a:pPr marL="198900"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Croissant</a:t>
            </a:r>
            <a:r>
              <a:rPr lang="fr-CH" sz="11200" dirty="0"/>
              <a:t> : au jambon, aux légumes, au fromage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endParaRPr lang="fr-CH" sz="1800" dirty="0"/>
          </a:p>
          <a:p>
            <a:pPr lvl="0"/>
            <a:r>
              <a:rPr lang="fr-CH" b="1" dirty="0"/>
              <a:t>Pain : </a:t>
            </a:r>
            <a:r>
              <a:rPr lang="fr-CH" dirty="0"/>
              <a:t>pâté en croûte rectangulaire </a:t>
            </a:r>
            <a:endParaRPr lang="fr-CH" sz="20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5706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84170-082B-A84E-882A-3C205A222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Autres formes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71F174-6190-7C41-81A5-EBBBB9381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Aumônière : </a:t>
            </a:r>
            <a:r>
              <a:rPr lang="fr-CH" sz="11200" dirty="0"/>
              <a:t>(en forme de bourse)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Balluchon : </a:t>
            </a:r>
            <a:r>
              <a:rPr lang="fr-CH" sz="11200" dirty="0"/>
              <a:t>paquet ficelé (feuille de chou)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Pâté sphérique : </a:t>
            </a:r>
            <a:r>
              <a:rPr lang="fr-CH" sz="11200" dirty="0"/>
              <a:t>pâte vaudois à la viande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Enveloppe :</a:t>
            </a:r>
            <a:r>
              <a:rPr lang="fr-CH" sz="11200" dirty="0"/>
              <a:t> crêpe fourrée pliée </a:t>
            </a:r>
            <a:r>
              <a:rPr lang="fr-CH" sz="7200" dirty="0"/>
              <a:t>(sucrée ou salée)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Papillote : </a:t>
            </a:r>
            <a:r>
              <a:rPr lang="fr-CH" sz="11200" dirty="0"/>
              <a:t>emballage en papier alu/papier four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Pain : </a:t>
            </a:r>
            <a:r>
              <a:rPr lang="fr-CH" sz="11200" dirty="0"/>
              <a:t>pâté en croûte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Tricorne</a:t>
            </a:r>
            <a:r>
              <a:rPr lang="fr-CH" sz="11200" dirty="0"/>
              <a:t>: talmouse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CH" sz="11200" b="1" dirty="0"/>
              <a:t>Divers</a:t>
            </a:r>
            <a:r>
              <a:rPr lang="fr-CH" sz="11200" dirty="0"/>
              <a:t>: raviolis chinois (</a:t>
            </a:r>
            <a:r>
              <a:rPr lang="fr-CH" sz="11200" dirty="0" err="1"/>
              <a:t>sio</a:t>
            </a:r>
            <a:r>
              <a:rPr lang="fr-CH" sz="11200" dirty="0"/>
              <a:t> mai) et farcis italiens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F19B4A-8944-E242-91A9-A5A2873B59F9}"/>
              </a:ext>
            </a:extLst>
          </p:cNvPr>
          <p:cNvSpPr/>
          <p:nvPr/>
        </p:nvSpPr>
        <p:spPr>
          <a:xfrm>
            <a:off x="3048000" y="-67334987"/>
            <a:ext cx="6096000" cy="819301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CH" sz="2800" b="1" dirty="0"/>
              <a:t>Aumônière : </a:t>
            </a:r>
            <a:r>
              <a:rPr lang="fr-CH" sz="2800" dirty="0"/>
              <a:t>(en forme de bourse)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CH" sz="2800" b="1" dirty="0"/>
              <a:t>Balluchon : </a:t>
            </a:r>
            <a:r>
              <a:rPr lang="fr-CH" sz="2800" dirty="0"/>
              <a:t>paquet ficelé (feuille de chou)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CH" sz="2800" b="1" dirty="0"/>
              <a:t>Pâté sphérique : </a:t>
            </a:r>
            <a:r>
              <a:rPr lang="fr-CH" sz="2800" dirty="0"/>
              <a:t>pâte vaudois à la viande avec cheminée et gelée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CH" sz="2800" b="1" dirty="0"/>
              <a:t>Enveloppe :</a:t>
            </a:r>
            <a:r>
              <a:rPr lang="fr-CH" sz="2800" dirty="0"/>
              <a:t> crêpe fourrée pliée (sucrée ou salée)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CH" sz="2800" b="1" dirty="0"/>
              <a:t>Papillote : emballage en papier alu ou four – en feuille végétale</a:t>
            </a:r>
            <a:endParaRPr lang="fr-CH" sz="2800" dirty="0"/>
          </a:p>
          <a:p>
            <a:pPr lvl="1"/>
            <a:r>
              <a:rPr lang="fr-CH" sz="2800" dirty="0"/>
              <a:t>comestibles (feuille de vigne, chou)</a:t>
            </a:r>
          </a:p>
          <a:p>
            <a:pPr lvl="1"/>
            <a:r>
              <a:rPr lang="fr-CH" sz="2800" dirty="0"/>
              <a:t>non comestibles (feuilles de bananier, maïs…)</a:t>
            </a:r>
          </a:p>
          <a:p>
            <a:pPr lvl="0"/>
            <a:r>
              <a:rPr lang="fr-CH" sz="2800" b="1" dirty="0"/>
              <a:t>Tricorne: </a:t>
            </a:r>
            <a:r>
              <a:rPr lang="fr-CH" sz="2800" dirty="0"/>
              <a:t>talmouse </a:t>
            </a:r>
          </a:p>
          <a:p>
            <a:pPr lvl="1"/>
            <a:r>
              <a:rPr lang="fr-CH" sz="2800" u="sng" dirty="0">
                <a:hlinkClick r:id="rId2"/>
              </a:rPr>
              <a:t>https://www.meilleurduchef.com/fr/recette/talmouse-tricorne.html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850042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42D7F8-53BB-2F4F-A89F-28D2C276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LUNDI :  FEUILLETES VARIES</a:t>
            </a:r>
            <a:br>
              <a:rPr lang="fr-FR" dirty="0"/>
            </a:br>
            <a:r>
              <a:rPr lang="fr-FR" dirty="0"/>
              <a:t>Journée de réglages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031E8A0-57D3-594B-BCD8-13C62C19A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03954"/>
            <a:ext cx="5189538" cy="345969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1C69304-ECF5-8E4D-8A7A-73300903B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895600"/>
            <a:ext cx="3486149" cy="3129279"/>
          </a:xfrm>
        </p:spPr>
        <p:txBody>
          <a:bodyPr/>
          <a:lstStyle/>
          <a:p>
            <a:pPr marL="285750" indent="-285750">
              <a:buFontTx/>
              <a:buChar char="-"/>
            </a:pPr>
            <a:endParaRPr lang="fr-FR" sz="1800" dirty="0"/>
          </a:p>
          <a:p>
            <a:pPr marL="285750" indent="-285750">
              <a:buFontTx/>
              <a:buChar char="-"/>
            </a:pPr>
            <a:r>
              <a:rPr lang="fr-FR" sz="1800" dirty="0"/>
              <a:t>Utilisation de la pâte feuilletée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Découpe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Confection d’une farce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Matière – homogène …</a:t>
            </a:r>
          </a:p>
          <a:p>
            <a:pPr marL="742950" lvl="1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75389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">
  <a:themeElements>
    <a:clrScheme name="Rouge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Salle d’ions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le d’ions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{A912CFD9-784E-DE4C-A939-F66EC6A81AD8}tf10001076</Template>
  <TotalTime>20287</TotalTime>
  <Words>517</Words>
  <Application>Microsoft Macintosh PowerPoint</Application>
  <PresentationFormat>Grand écran</PresentationFormat>
  <Paragraphs>146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Century Gothic</vt:lpstr>
      <vt:lpstr>Wingdings 3</vt:lpstr>
      <vt:lpstr>Salle d’ions</vt:lpstr>
      <vt:lpstr>EXPERIENCE  A EPS ECUBLENS </vt:lpstr>
      <vt:lpstr>Comme une petite entreprise… concept – planification - réalisation</vt:lpstr>
      <vt:lpstr>Thématique des mets emballés</vt:lpstr>
      <vt:lpstr> LES METS EMBALLES : </vt:lpstr>
      <vt:lpstr>REGLES DU JEU</vt:lpstr>
      <vt:lpstr>Cohérence</vt:lpstr>
      <vt:lpstr>Formes</vt:lpstr>
      <vt:lpstr>Autres formes</vt:lpstr>
      <vt:lpstr>LUNDI :  FEUILLETES VARIES Journée de réglages</vt:lpstr>
      <vt:lpstr>MARDI: gr1 BRICK MAROCAIN</vt:lpstr>
      <vt:lpstr>MARDI: gr 2 EMPANADAS </vt:lpstr>
      <vt:lpstr>EMPANADAS</vt:lpstr>
      <vt:lpstr>MARDI: gr3 CALZONE</vt:lpstr>
      <vt:lpstr>MINIS CALZONE</vt:lpstr>
      <vt:lpstr>ME: NEM LEGUMES</vt:lpstr>
      <vt:lpstr>Tremper les feuilles de pâte à nem</vt:lpstr>
      <vt:lpstr>Farce</vt:lpstr>
      <vt:lpstr>JEUDI: gr. 1 BALLOT DU CHALET</vt:lpstr>
      <vt:lpstr>Présentation PowerPoint</vt:lpstr>
      <vt:lpstr>JEUDI: gr. 2 SAMOSA AUX LEGUMES ET GARAM MASSALA</vt:lpstr>
      <vt:lpstr>Farce pour samossa</vt:lpstr>
      <vt:lpstr>Présentation PowerPoint</vt:lpstr>
      <vt:lpstr>JEUDI: gr. 2 Piropitas – börek  à la féta - épinards</vt:lpstr>
      <vt:lpstr>Souder les bords</vt:lpstr>
      <vt:lpstr>VE: gr. 1 BAO DE CUCHAULE SAVEURS BENICHON</vt:lpstr>
      <vt:lpstr>BAO AUX SAVEURS DE LA BENICHON </vt:lpstr>
      <vt:lpstr>Bao de cuchaule à la volaille</vt:lpstr>
      <vt:lpstr>JEUDI: gr. 2 Paquet de poireau</vt:lpstr>
      <vt:lpstr>JEUDI: gr. 2 Paquet de poireau</vt:lpstr>
      <vt:lpstr>JEUDI: gr. 2 Rissole vaudoise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EXPERIENCE ECUBLENS SEMAINE EN SANTE</dc:title>
  <dc:creator>yvan.schneider@slowfood.ch</dc:creator>
  <cp:lastModifiedBy>yvan.schneider@slowfood.ch</cp:lastModifiedBy>
  <cp:revision>30</cp:revision>
  <cp:lastPrinted>2019-11-25T07:20:56Z</cp:lastPrinted>
  <dcterms:created xsi:type="dcterms:W3CDTF">2019-11-08T08:40:48Z</dcterms:created>
  <dcterms:modified xsi:type="dcterms:W3CDTF">2019-11-25T07:21:02Z</dcterms:modified>
</cp:coreProperties>
</file>